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6" r:id="rId2"/>
    <p:sldId id="312" r:id="rId3"/>
    <p:sldId id="313" r:id="rId4"/>
    <p:sldId id="315" r:id="rId5"/>
    <p:sldId id="325" r:id="rId6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3" autoAdjust="0"/>
  </p:normalViewPr>
  <p:slideViewPr>
    <p:cSldViewPr>
      <p:cViewPr varScale="1">
        <p:scale>
          <a:sx n="106" d="100"/>
          <a:sy n="106" d="100"/>
        </p:scale>
        <p:origin x="13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B898A-7A5B-4A76-A56B-6605E731EC25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AC702-323F-4583-B240-6D60BF821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9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56737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5700" cy="372586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79" y="4723666"/>
            <a:ext cx="5448607" cy="4475142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0" y="0"/>
            <a:ext cx="915035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363638"/>
          </a:xfrm>
          <a:prstGeom prst="rect">
            <a:avLst/>
          </a:prstGeom>
          <a:noFill/>
          <a:ln>
            <a:noFill/>
          </a:ln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РАЗВИТИЯ ОБСТАНОВКИ В </a:t>
            </a:r>
            <a:r>
              <a:rPr lang="ru-RU" altLang="ru-RU" sz="2100" b="1">
                <a:latin typeface="Times New Roman" pitchFamily="18" charset="0"/>
                <a:cs typeface="Times New Roman" pitchFamily="18" charset="0"/>
              </a:rPr>
              <a:t>СООТВЕТСТВИИ </a:t>
            </a:r>
          </a:p>
          <a:p>
            <a:pPr algn="ctr">
              <a:spcBef>
                <a:spcPct val="0"/>
              </a:spcBef>
            </a:pPr>
            <a:r>
              <a:rPr lang="ru-RU" altLang="ru-RU" sz="2100" b="1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НЕБЛАГОПРИЯТНЫМ ПРОГНОЗОМ </a:t>
            </a:r>
          </a:p>
          <a:p>
            <a:pPr algn="ctr">
              <a:spcBef>
                <a:spcPct val="0"/>
              </a:spcBef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НА ТЕРРИТОРИИ 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40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9" y="4221088"/>
            <a:ext cx="653263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89" y="4221088"/>
            <a:ext cx="435509" cy="6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1843" y="4221088"/>
            <a:ext cx="452701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8776" y="4221088"/>
            <a:ext cx="460088" cy="67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86774" y="4221088"/>
            <a:ext cx="435509" cy="6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5035" y="4221088"/>
            <a:ext cx="435988" cy="67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6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30655" y="4221088"/>
            <a:ext cx="426482" cy="67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40514" y="4221088"/>
            <a:ext cx="441238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94705" y="4221088"/>
            <a:ext cx="439452" cy="6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9255" y="4221088"/>
            <a:ext cx="426721" cy="66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95263" y="4221088"/>
            <a:ext cx="309178" cy="67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Picture 2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72110" y="4221088"/>
            <a:ext cx="434721" cy="67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951591" y="4221088"/>
            <a:ext cx="436196" cy="67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3" name="Picture 2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45075" y="4221088"/>
            <a:ext cx="430224" cy="6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4" name="Picture 2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13845" y="4221088"/>
            <a:ext cx="433873" cy="67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19457" y="4962452"/>
            <a:ext cx="428748" cy="60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276489" y="4962452"/>
            <a:ext cx="434384" cy="6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808746" y="4962452"/>
            <a:ext cx="463841" cy="6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346110" y="4962452"/>
            <a:ext cx="464978" cy="64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6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865463" y="4962452"/>
            <a:ext cx="460485" cy="64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7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376972" y="4962452"/>
            <a:ext cx="455880" cy="6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8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886145" y="4962982"/>
            <a:ext cx="430841" cy="6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9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368808" y="4963501"/>
            <a:ext cx="444814" cy="64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10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864817" y="4961930"/>
            <a:ext cx="452588" cy="65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1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366173" y="4961930"/>
            <a:ext cx="455015" cy="6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1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878146" y="4961930"/>
            <a:ext cx="452830" cy="6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1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398019" y="4961930"/>
            <a:ext cx="451576" cy="64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14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6940866" y="4978370"/>
            <a:ext cx="457645" cy="6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15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7438129" y="4961930"/>
            <a:ext cx="505992" cy="6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16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981808" y="4961930"/>
            <a:ext cx="454167" cy="64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0" name="Группа 24"/>
          <p:cNvGrpSpPr>
            <a:grpSpLocks/>
          </p:cNvGrpSpPr>
          <p:nvPr/>
        </p:nvGrpSpPr>
        <p:grpSpPr bwMode="auto">
          <a:xfrm>
            <a:off x="1043251" y="5624333"/>
            <a:ext cx="7054093" cy="656272"/>
            <a:chOff x="1046522" y="4563707"/>
            <a:chExt cx="7084748" cy="528323"/>
          </a:xfrm>
        </p:grpSpPr>
        <p:pic>
          <p:nvPicPr>
            <p:cNvPr id="15371" name="Picture 17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1046522" y="4566478"/>
              <a:ext cx="414167" cy="489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8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1544737" y="4566477"/>
              <a:ext cx="429515" cy="523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20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2590840" y="4566477"/>
              <a:ext cx="432623" cy="52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21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3104605" y="4566478"/>
              <a:ext cx="460639" cy="510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19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2070665" y="4566478"/>
              <a:ext cx="436764" cy="510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22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3616314" y="4569204"/>
              <a:ext cx="438786" cy="505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23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4116927" y="4570052"/>
              <a:ext cx="445501" cy="51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24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4616573" y="4570052"/>
              <a:ext cx="430792" cy="506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25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5106021" y="4568475"/>
              <a:ext cx="430639" cy="508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26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5601342" y="4566584"/>
              <a:ext cx="448474" cy="523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27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6105726" y="4566285"/>
              <a:ext cx="448131" cy="52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28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6627531" y="4568475"/>
              <a:ext cx="449929" cy="5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29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7153035" y="4563707"/>
              <a:ext cx="450938" cy="526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Picture 30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7681844" y="4565472"/>
              <a:ext cx="449426" cy="52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40773310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641"/>
            <a:ext cx="9144000" cy="618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12"/>
          <p:cNvSpPr txBox="1">
            <a:spLocks noChangeArrowheads="1"/>
          </p:cNvSpPr>
          <p:nvPr/>
        </p:nvSpPr>
        <p:spPr bwMode="auto">
          <a:xfrm>
            <a:off x="0" y="0"/>
            <a:ext cx="9144000" cy="67264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КРАСНОДАРСКИЙ КРАЙ</a:t>
            </a:r>
          </a:p>
          <a:p>
            <a:r>
              <a:rPr lang="ru-RU" dirty="0"/>
              <a:t>РИСКИ ФОРМИРОВАНИЯ СМЕРЧЕЙ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272143" y="836712"/>
            <a:ext cx="2692345" cy="2592288"/>
            <a:chOff x="4173574" y="752032"/>
            <a:chExt cx="2126618" cy="1691716"/>
          </a:xfrm>
        </p:grpSpPr>
        <p:pic>
          <p:nvPicPr>
            <p:cNvPr id="38" name="Picture 2" descr="C:\Users\ods\Desktop\Снимок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" t="10185" r="2145" b="1708"/>
            <a:stretch/>
          </p:blipFill>
          <p:spPr bwMode="auto">
            <a:xfrm>
              <a:off x="4188814" y="1013460"/>
              <a:ext cx="2111378" cy="1430288"/>
            </a:xfrm>
            <a:prstGeom prst="rect">
              <a:avLst/>
            </a:prstGeom>
            <a:noFill/>
            <a:effectLst>
              <a:glow rad="101600">
                <a:srgbClr val="002060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84"/>
            <p:cNvSpPr>
              <a:spLocks noChangeArrowheads="1"/>
            </p:cNvSpPr>
            <p:nvPr/>
          </p:nvSpPr>
          <p:spPr bwMode="auto">
            <a:xfrm>
              <a:off x="4173574" y="752032"/>
              <a:ext cx="2126618" cy="2474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Схема доведения ШП и ЭП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22080" y="3277880"/>
            <a:ext cx="1137752" cy="295136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>
                <a:solidFill>
                  <a:prstClr val="white"/>
                </a:solidFill>
              </a:rPr>
              <a:t>Анапа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46216" y="3668697"/>
            <a:ext cx="1137752" cy="26435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prstClr val="white"/>
                </a:solidFill>
              </a:rPr>
              <a:t>Новороссийск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79912" y="4077072"/>
            <a:ext cx="1223754" cy="295136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>
                <a:solidFill>
                  <a:prstClr val="white"/>
                </a:solidFill>
              </a:rPr>
              <a:t>Геленджик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08104" y="5150088"/>
            <a:ext cx="1137752" cy="295136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>
                <a:solidFill>
                  <a:prstClr val="white"/>
                </a:solidFill>
              </a:rPr>
              <a:t>Туапсе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32240" y="6302216"/>
            <a:ext cx="1368152" cy="295136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>
                <a:solidFill>
                  <a:prstClr val="white"/>
                </a:solidFill>
              </a:rPr>
              <a:t>Сочи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" b="-1"/>
          <a:stretch/>
        </p:blipFill>
        <p:spPr bwMode="auto">
          <a:xfrm>
            <a:off x="21691" y="5037314"/>
            <a:ext cx="2390069" cy="17447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7" y="672641"/>
            <a:ext cx="2298709" cy="17460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09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641"/>
            <a:ext cx="9144000" cy="618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5" name="Group 82"/>
          <p:cNvGrpSpPr>
            <a:grpSpLocks/>
          </p:cNvGrpSpPr>
          <p:nvPr/>
        </p:nvGrpSpPr>
        <p:grpSpPr bwMode="auto">
          <a:xfrm>
            <a:off x="1080799" y="3207196"/>
            <a:ext cx="323850" cy="371475"/>
            <a:chOff x="2607" y="5208"/>
            <a:chExt cx="847" cy="913"/>
          </a:xfrm>
        </p:grpSpPr>
        <p:sp>
          <p:nvSpPr>
            <p:cNvPr id="64563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64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5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16" name="Group 82"/>
          <p:cNvGrpSpPr>
            <a:grpSpLocks/>
          </p:cNvGrpSpPr>
          <p:nvPr/>
        </p:nvGrpSpPr>
        <p:grpSpPr bwMode="auto">
          <a:xfrm>
            <a:off x="1565392" y="3869987"/>
            <a:ext cx="323850" cy="371475"/>
            <a:chOff x="2607" y="5208"/>
            <a:chExt cx="847" cy="913"/>
          </a:xfrm>
        </p:grpSpPr>
        <p:sp>
          <p:nvSpPr>
            <p:cNvPr id="64560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61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2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17" name="Group 82"/>
          <p:cNvGrpSpPr>
            <a:grpSpLocks/>
          </p:cNvGrpSpPr>
          <p:nvPr/>
        </p:nvGrpSpPr>
        <p:grpSpPr bwMode="auto">
          <a:xfrm>
            <a:off x="2174935" y="4370770"/>
            <a:ext cx="323850" cy="373062"/>
            <a:chOff x="2607" y="5208"/>
            <a:chExt cx="847" cy="913"/>
          </a:xfrm>
        </p:grpSpPr>
        <p:sp>
          <p:nvSpPr>
            <p:cNvPr id="64557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58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9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18" name="Group 82"/>
          <p:cNvGrpSpPr>
            <a:grpSpLocks/>
          </p:cNvGrpSpPr>
          <p:nvPr/>
        </p:nvGrpSpPr>
        <p:grpSpPr bwMode="auto">
          <a:xfrm>
            <a:off x="3098188" y="4713709"/>
            <a:ext cx="323850" cy="371475"/>
            <a:chOff x="2607" y="5208"/>
            <a:chExt cx="847" cy="913"/>
          </a:xfrm>
        </p:grpSpPr>
        <p:sp>
          <p:nvSpPr>
            <p:cNvPr id="64554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55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6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19" name="Group 82"/>
          <p:cNvGrpSpPr>
            <a:grpSpLocks/>
          </p:cNvGrpSpPr>
          <p:nvPr/>
        </p:nvGrpSpPr>
        <p:grpSpPr bwMode="auto">
          <a:xfrm>
            <a:off x="4562394" y="5149056"/>
            <a:ext cx="323850" cy="373062"/>
            <a:chOff x="2607" y="5208"/>
            <a:chExt cx="847" cy="913"/>
          </a:xfrm>
        </p:grpSpPr>
        <p:sp>
          <p:nvSpPr>
            <p:cNvPr id="64551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52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3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aphicFrame>
        <p:nvGraphicFramePr>
          <p:cNvPr id="785" name="Group 308"/>
          <p:cNvGraphicFramePr>
            <a:graphicFrameLocks noGrp="1"/>
          </p:cNvGraphicFramePr>
          <p:nvPr/>
        </p:nvGraphicFramePr>
        <p:xfrm>
          <a:off x="4787900" y="1520825"/>
          <a:ext cx="3081338" cy="1187450"/>
        </p:xfrm>
        <a:graphic>
          <a:graphicData uri="http://schemas.openxmlformats.org/drawingml/2006/table">
            <a:tbl>
              <a:tblPr/>
              <a:tblGrid>
                <a:gridCol w="3081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745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случае выхода смерчей на сушу в зоне ЧС могут оказаться 265 населенных пунктов количество населения 1130199 чел. , 922 СЗО,  188 ПОО, 3192 трансформаторных подстанций, более 320 учреждений курортного комплекса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7350" marR="77350" marT="41138" marB="411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526" name="Oval 344"/>
          <p:cNvSpPr>
            <a:spLocks noChangeArrowheads="1"/>
          </p:cNvSpPr>
          <p:nvPr/>
        </p:nvSpPr>
        <p:spPr bwMode="auto">
          <a:xfrm rot="2051285">
            <a:off x="1193173" y="3536860"/>
            <a:ext cx="3010996" cy="749592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27" name="Oval 344"/>
          <p:cNvSpPr>
            <a:spLocks noChangeArrowheads="1"/>
          </p:cNvSpPr>
          <p:nvPr/>
        </p:nvSpPr>
        <p:spPr bwMode="auto">
          <a:xfrm rot="2051285">
            <a:off x="4162857" y="5347469"/>
            <a:ext cx="3873649" cy="649746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655" name="Text Box 10"/>
          <p:cNvSpPr txBox="1">
            <a:spLocks noChangeArrowheads="1"/>
          </p:cNvSpPr>
          <p:nvPr/>
        </p:nvSpPr>
        <p:spPr bwMode="auto">
          <a:xfrm>
            <a:off x="-11113" y="-15875"/>
            <a:ext cx="9155113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КРАСНОДАРСКОГО КРАЯ</a:t>
            </a:r>
          </a:p>
        </p:txBody>
      </p:sp>
      <p:grpSp>
        <p:nvGrpSpPr>
          <p:cNvPr id="581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accent1"/>
          </a:solidFill>
        </p:grpSpPr>
        <p:sp>
          <p:nvSpPr>
            <p:cNvPr id="582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/>
            </a:p>
          </p:txBody>
        </p:sp>
        <p:sp>
          <p:nvSpPr>
            <p:cNvPr id="583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585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589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590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/>
                  <a:t>СПВР</a:t>
                </a:r>
                <a:endParaRPr lang="ru-RU" altLang="ru-RU" dirty="0"/>
              </a:p>
            </p:txBody>
          </p:sp>
        </p:grpSp>
        <p:sp>
          <p:nvSpPr>
            <p:cNvPr id="586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587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>
                  <a:latin typeface="Times New Roman" pitchFamily="18" charset="0"/>
                </a:rPr>
                <a:t>825</a:t>
              </a:r>
              <a:endParaRPr lang="ru-RU" altLang="ru-RU" sz="1200" dirty="0"/>
            </a:p>
          </p:txBody>
        </p:sp>
        <p:sp>
          <p:nvSpPr>
            <p:cNvPr id="588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4530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4548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49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0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595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4545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4546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4547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64532" name="Прямоугольник 1"/>
          <p:cNvSpPr>
            <a:spLocks noChangeArrowheads="1"/>
          </p:cNvSpPr>
          <p:nvPr/>
        </p:nvSpPr>
        <p:spPr bwMode="auto">
          <a:xfrm>
            <a:off x="2128837" y="3284984"/>
            <a:ext cx="682625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АНАПА</a:t>
            </a:r>
          </a:p>
        </p:txBody>
      </p:sp>
      <p:sp>
        <p:nvSpPr>
          <p:cNvPr id="64533" name="Прямоугольник 600"/>
          <p:cNvSpPr>
            <a:spLocks noChangeArrowheads="1"/>
          </p:cNvSpPr>
          <p:nvPr/>
        </p:nvSpPr>
        <p:spPr bwMode="auto">
          <a:xfrm>
            <a:off x="3014476" y="3721357"/>
            <a:ext cx="1322388" cy="2238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НОВОРОССИЙСК</a:t>
            </a:r>
          </a:p>
        </p:txBody>
      </p:sp>
      <p:sp>
        <p:nvSpPr>
          <p:cNvPr id="64534" name="Прямоугольник 601"/>
          <p:cNvSpPr>
            <a:spLocks noChangeArrowheads="1"/>
          </p:cNvSpPr>
          <p:nvPr/>
        </p:nvSpPr>
        <p:spPr bwMode="auto">
          <a:xfrm>
            <a:off x="3677405" y="4102358"/>
            <a:ext cx="1058863" cy="2143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ГЕЛЕНДЖИК</a:t>
            </a:r>
          </a:p>
        </p:txBody>
      </p:sp>
      <p:sp>
        <p:nvSpPr>
          <p:cNvPr id="64535" name="Прямоугольник 602"/>
          <p:cNvSpPr>
            <a:spLocks noChangeArrowheads="1"/>
          </p:cNvSpPr>
          <p:nvPr/>
        </p:nvSpPr>
        <p:spPr bwMode="auto">
          <a:xfrm>
            <a:off x="5802973" y="5149056"/>
            <a:ext cx="765175" cy="2540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ТУАПСЕ</a:t>
            </a:r>
          </a:p>
        </p:txBody>
      </p:sp>
      <p:sp>
        <p:nvSpPr>
          <p:cNvPr id="64536" name="Прямоугольник 604"/>
          <p:cNvSpPr>
            <a:spLocks noChangeArrowheads="1"/>
          </p:cNvSpPr>
          <p:nvPr/>
        </p:nvSpPr>
        <p:spPr bwMode="auto">
          <a:xfrm>
            <a:off x="7236296" y="6351588"/>
            <a:ext cx="657225" cy="2555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СОЧИ</a:t>
            </a:r>
          </a:p>
        </p:txBody>
      </p:sp>
      <p:grpSp>
        <p:nvGrpSpPr>
          <p:cNvPr id="64537" name="Group 82"/>
          <p:cNvGrpSpPr>
            <a:grpSpLocks/>
          </p:cNvGrpSpPr>
          <p:nvPr/>
        </p:nvGrpSpPr>
        <p:grpSpPr bwMode="auto">
          <a:xfrm>
            <a:off x="6300192" y="6420644"/>
            <a:ext cx="323850" cy="373062"/>
            <a:chOff x="2607" y="5208"/>
            <a:chExt cx="847" cy="913"/>
          </a:xfrm>
        </p:grpSpPr>
        <p:sp>
          <p:nvSpPr>
            <p:cNvPr id="6454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4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38" name="Group 82"/>
          <p:cNvGrpSpPr>
            <a:grpSpLocks/>
          </p:cNvGrpSpPr>
          <p:nvPr/>
        </p:nvGrpSpPr>
        <p:grpSpPr bwMode="auto">
          <a:xfrm>
            <a:off x="5292080" y="5872280"/>
            <a:ext cx="323850" cy="373062"/>
            <a:chOff x="2607" y="5208"/>
            <a:chExt cx="847" cy="913"/>
          </a:xfrm>
        </p:grpSpPr>
        <p:sp>
          <p:nvSpPr>
            <p:cNvPr id="64539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40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1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5116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40"/>
            <a:ext cx="9132749" cy="627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9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bg1"/>
          </a:solidFill>
        </p:grpSpPr>
        <p:sp>
          <p:nvSpPr>
            <p:cNvPr id="150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/>
            </a:p>
          </p:txBody>
        </p:sp>
        <p:sp>
          <p:nvSpPr>
            <p:cNvPr id="151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153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157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58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/>
                  <a:t>СПВР</a:t>
                </a:r>
                <a:endParaRPr lang="ru-RU" altLang="ru-RU" dirty="0"/>
              </a:p>
            </p:txBody>
          </p:sp>
        </p:grpSp>
        <p:sp>
          <p:nvSpPr>
            <p:cNvPr id="154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155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>
                  <a:latin typeface="Times New Roman" pitchFamily="18" charset="0"/>
                </a:rPr>
                <a:t>825</a:t>
              </a:r>
              <a:endParaRPr lang="ru-RU" altLang="ru-RU" sz="1200" dirty="0"/>
            </a:p>
          </p:txBody>
        </p:sp>
        <p:sp>
          <p:nvSpPr>
            <p:cNvPr id="156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8612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8637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38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39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163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8634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8635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8636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168" name="Text Box 10"/>
          <p:cNvSpPr txBox="1">
            <a:spLocks noChangeArrowheads="1"/>
          </p:cNvSpPr>
          <p:nvPr/>
        </p:nvSpPr>
        <p:spPr bwMode="auto">
          <a:xfrm>
            <a:off x="0" y="-26988"/>
            <a:ext cx="9144000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СОЧИ, КРАСНОДАРСКОГО КРАЯ</a:t>
            </a:r>
          </a:p>
        </p:txBody>
      </p:sp>
      <p:grpSp>
        <p:nvGrpSpPr>
          <p:cNvPr id="68615" name="Group 82"/>
          <p:cNvGrpSpPr>
            <a:grpSpLocks/>
          </p:cNvGrpSpPr>
          <p:nvPr/>
        </p:nvGrpSpPr>
        <p:grpSpPr bwMode="auto">
          <a:xfrm>
            <a:off x="2252911" y="4869358"/>
            <a:ext cx="384175" cy="414338"/>
            <a:chOff x="2607" y="5208"/>
            <a:chExt cx="847" cy="913"/>
          </a:xfrm>
        </p:grpSpPr>
        <p:sp>
          <p:nvSpPr>
            <p:cNvPr id="68631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32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33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8616" name="Group 82"/>
          <p:cNvGrpSpPr>
            <a:grpSpLocks/>
          </p:cNvGrpSpPr>
          <p:nvPr/>
        </p:nvGrpSpPr>
        <p:grpSpPr bwMode="auto">
          <a:xfrm>
            <a:off x="3381623" y="5590083"/>
            <a:ext cx="384175" cy="414338"/>
            <a:chOff x="2607" y="5208"/>
            <a:chExt cx="847" cy="913"/>
          </a:xfrm>
        </p:grpSpPr>
        <p:sp>
          <p:nvSpPr>
            <p:cNvPr id="68628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29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30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8617" name="Group 82"/>
          <p:cNvGrpSpPr>
            <a:grpSpLocks/>
          </p:cNvGrpSpPr>
          <p:nvPr/>
        </p:nvGrpSpPr>
        <p:grpSpPr bwMode="auto">
          <a:xfrm>
            <a:off x="395536" y="2953246"/>
            <a:ext cx="384175" cy="414337"/>
            <a:chOff x="2607" y="5208"/>
            <a:chExt cx="847" cy="913"/>
          </a:xfrm>
        </p:grpSpPr>
        <p:sp>
          <p:nvSpPr>
            <p:cNvPr id="68625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26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27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8618" name="Group 82"/>
          <p:cNvGrpSpPr>
            <a:grpSpLocks/>
          </p:cNvGrpSpPr>
          <p:nvPr/>
        </p:nvGrpSpPr>
        <p:grpSpPr bwMode="auto">
          <a:xfrm>
            <a:off x="1332161" y="3961308"/>
            <a:ext cx="384175" cy="414338"/>
            <a:chOff x="2607" y="5208"/>
            <a:chExt cx="847" cy="913"/>
          </a:xfrm>
        </p:grpSpPr>
        <p:sp>
          <p:nvSpPr>
            <p:cNvPr id="6862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2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2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68619" name="Прямоугольник 184"/>
          <p:cNvSpPr>
            <a:spLocks noChangeArrowheads="1"/>
          </p:cNvSpPr>
          <p:nvPr/>
        </p:nvSpPr>
        <p:spPr bwMode="auto">
          <a:xfrm>
            <a:off x="5435600" y="3937000"/>
            <a:ext cx="658813" cy="2555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39775" indent="-280988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39825" indent="-227013" defTabSz="1474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7025" indent="-227013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1050" indent="-223838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08250" indent="-223838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65450" indent="-223838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2650" indent="-223838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79850" indent="-223838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СОЧИ</a:t>
            </a:r>
          </a:p>
        </p:txBody>
      </p:sp>
      <p:sp>
        <p:nvSpPr>
          <p:cNvPr id="68620" name="Text Box 179"/>
          <p:cNvSpPr txBox="1">
            <a:spLocks noChangeArrowheads="1"/>
          </p:cNvSpPr>
          <p:nvPr/>
        </p:nvSpPr>
        <p:spPr bwMode="auto">
          <a:xfrm>
            <a:off x="6875463" y="6021388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104 населенных пункта, количество населения 497806 чел. , 464СЗО,  48 ПОО,1336.ТП.</a:t>
            </a:r>
          </a:p>
        </p:txBody>
      </p:sp>
      <p:sp>
        <p:nvSpPr>
          <p:cNvPr id="68621" name="Oval 344"/>
          <p:cNvSpPr>
            <a:spLocks noChangeArrowheads="1"/>
          </p:cNvSpPr>
          <p:nvPr/>
        </p:nvSpPr>
        <p:spPr bwMode="auto">
          <a:xfrm rot="2676702">
            <a:off x="425698" y="3435846"/>
            <a:ext cx="4665663" cy="1190625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40"/>
            <a:ext cx="9132749" cy="627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41501"/>
            <a:ext cx="9144000" cy="67264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ФОРМИРОВАНИЕ СМЕРЧЕЙ НА ТЕРРИТОРИИ МО г. СОЧИ КРАСНОДАРСКОГО КРАЯ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11960" y="3121001"/>
            <a:ext cx="1368152" cy="295136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/>
              <a:t>Сочи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0" y="5579934"/>
            <a:ext cx="2528280" cy="1263829"/>
            <a:chOff x="6428209" y="4993020"/>
            <a:chExt cx="2608288" cy="707551"/>
          </a:xfrm>
        </p:grpSpPr>
        <p:sp>
          <p:nvSpPr>
            <p:cNvPr id="23" name="Text Box 830"/>
            <p:cNvSpPr txBox="1">
              <a:spLocks noChangeArrowheads="1"/>
            </p:cNvSpPr>
            <p:nvPr/>
          </p:nvSpPr>
          <p:spPr bwMode="auto">
            <a:xfrm>
              <a:off x="6428209" y="5235012"/>
              <a:ext cx="2608287" cy="46555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854933"/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Населенных пунктов – 104 </a:t>
              </a:r>
              <a:r>
                <a:rPr lang="ru-RU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шт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количество домов – 50 362 шт., </a:t>
              </a:r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население 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497 806 человек, </a:t>
              </a:r>
            </a:p>
            <a:p>
              <a:pPr algn="just" defTabSz="854933"/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СЗО - 464, </a:t>
              </a:r>
            </a:p>
            <a:p>
              <a:pPr algn="just" defTabSz="854933"/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ПОО 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48.</a:t>
              </a:r>
            </a:p>
          </p:txBody>
        </p:sp>
        <p:sp>
          <p:nvSpPr>
            <p:cNvPr id="24" name="Rectangle 84"/>
            <p:cNvSpPr>
              <a:spLocks noChangeArrowheads="1"/>
            </p:cNvSpPr>
            <p:nvPr/>
          </p:nvSpPr>
          <p:spPr bwMode="auto">
            <a:xfrm>
              <a:off x="6428209" y="4993020"/>
              <a:ext cx="2608288" cy="246198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Справочная информация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28" y="692696"/>
            <a:ext cx="3685037" cy="222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7006826" y="795211"/>
            <a:ext cx="830313" cy="138499"/>
          </a:xfrm>
          <a:prstGeom prst="rect">
            <a:avLst/>
          </a:prstGeom>
          <a:solidFill>
            <a:schemeClr val="accent6">
              <a:alpha val="81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900" dirty="0"/>
              <a:t>Карта высот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97152"/>
            <a:ext cx="2464904" cy="19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 Box 830"/>
          <p:cNvSpPr txBox="1">
            <a:spLocks noChangeArrowheads="1"/>
          </p:cNvSpPr>
          <p:nvPr/>
        </p:nvSpPr>
        <p:spPr bwMode="auto">
          <a:xfrm>
            <a:off x="1" y="4541634"/>
            <a:ext cx="2528279" cy="67769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541" tIns="30770" rIns="61541" bIns="30770">
            <a:spAutoFit/>
          </a:bodyPr>
          <a:lstStyle>
            <a:lvl1pPr defTabSz="615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854933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судов: 247, в порту – 247, под груз. операциями – 0</a:t>
            </a:r>
          </a:p>
          <a:p>
            <a:pPr algn="just" defTabSz="854933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АСГ: ЛРН «НМС-38», БК «Руслан» - готовность 30 мин.  </a:t>
            </a:r>
          </a:p>
        </p:txBody>
      </p:sp>
    </p:spTree>
    <p:extLst>
      <p:ext uri="{BB962C8B-B14F-4D97-AF65-F5344CB8AC3E}">
        <p14:creationId xmlns:p14="http://schemas.microsoft.com/office/powerpoint/2010/main" val="3688314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231</Words>
  <Application>Microsoft Office PowerPoint</Application>
  <PresentationFormat>Экран (4:3)</PresentationFormat>
  <Paragraphs>54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ods</dc:creator>
  <cp:lastModifiedBy>ARM_9</cp:lastModifiedBy>
  <cp:revision>140</cp:revision>
  <cp:lastPrinted>2019-05-20T15:20:52Z</cp:lastPrinted>
  <dcterms:created xsi:type="dcterms:W3CDTF">2019-03-19T10:20:40Z</dcterms:created>
  <dcterms:modified xsi:type="dcterms:W3CDTF">2023-07-11T14:40:44Z</dcterms:modified>
</cp:coreProperties>
</file>